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7D60917-19BB-4535-B3B5-89CEF2FBCA68}" type="datetimeFigureOut">
              <a:rPr lang="en-IN" smtClean="0"/>
              <a:pPr/>
              <a:t>18-12-2017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70227F3-C02E-443A-BA2C-5F753A6BFA5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251520" y="809411"/>
            <a:ext cx="864096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600" dirty="0" smtClean="0">
                <a:solidFill>
                  <a:srgbClr val="FFFF00"/>
                </a:solidFill>
                <a:latin typeface="Arial Black" pitchFamily="34" charset="0"/>
                <a:cs typeface="ABTT Geetanjali" pitchFamily="2" charset="0"/>
              </a:rPr>
              <a:t>GYMNOSPERM: </a:t>
            </a:r>
          </a:p>
          <a:p>
            <a:pPr algn="ctr"/>
            <a:r>
              <a:rPr lang="en-IN" sz="3600" dirty="0" smtClean="0">
                <a:solidFill>
                  <a:srgbClr val="FFFF00"/>
                </a:solidFill>
                <a:latin typeface="Arial Black" pitchFamily="34" charset="0"/>
                <a:cs typeface="ABTT Geetanjali" pitchFamily="2" charset="0"/>
              </a:rPr>
              <a:t>AN INTRODUCTION</a:t>
            </a:r>
          </a:p>
          <a:p>
            <a:pPr algn="ctr"/>
            <a:endParaRPr lang="en-IN" sz="3600" dirty="0" smtClean="0">
              <a:solidFill>
                <a:srgbClr val="FFFF00"/>
              </a:solidFill>
              <a:latin typeface="Arial Black" pitchFamily="34" charset="0"/>
              <a:cs typeface="ABTT Geetanjali" pitchFamily="2" charset="0"/>
            </a:endParaRPr>
          </a:p>
          <a:p>
            <a:pPr marL="360363" indent="-360363" algn="ctr"/>
            <a:r>
              <a:rPr lang="en-IN" sz="3600" dirty="0" smtClean="0">
                <a:latin typeface="Arial" pitchFamily="34" charset="0"/>
                <a:cs typeface="Arial" pitchFamily="34" charset="0"/>
              </a:rPr>
              <a:t>By</a:t>
            </a:r>
          </a:p>
          <a:p>
            <a:pPr marL="360363" indent="-360363" algn="ctr"/>
            <a:endParaRPr lang="en-IN" sz="3600" dirty="0" smtClean="0">
              <a:solidFill>
                <a:srgbClr val="FFFF00"/>
              </a:solidFill>
              <a:latin typeface="Arial Black" pitchFamily="34" charset="0"/>
              <a:cs typeface="ABTT Geetanjali" pitchFamily="2" charset="0"/>
            </a:endParaRPr>
          </a:p>
          <a:p>
            <a:pPr marL="360363" indent="-360363" algn="ctr"/>
            <a:r>
              <a:rPr lang="en-IN" sz="28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PRATIVA DEKA</a:t>
            </a:r>
          </a:p>
          <a:p>
            <a:pPr marL="360363" indent="-360363" algn="ctr"/>
            <a:r>
              <a:rPr lang="en-IN" sz="28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Associate Professor </a:t>
            </a:r>
          </a:p>
          <a:p>
            <a:pPr marL="360363" indent="-360363" algn="ctr"/>
            <a:r>
              <a:rPr lang="en-IN" sz="28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Dept. of Botany</a:t>
            </a:r>
          </a:p>
          <a:p>
            <a:pPr marL="360363" indent="-360363" algn="ctr"/>
            <a:r>
              <a:rPr lang="en-IN" sz="28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Mangaldai College</a:t>
            </a:r>
          </a:p>
          <a:p>
            <a:pPr algn="ctr"/>
            <a:endParaRPr lang="en-IN" sz="3600" dirty="0">
              <a:solidFill>
                <a:srgbClr val="FFFF00"/>
              </a:solidFill>
              <a:latin typeface="Arial Black" pitchFamily="34" charset="0"/>
              <a:cs typeface="ABTT Geetanja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>
            <a:off x="251520" y="404665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3200" dirty="0" smtClean="0">
                <a:solidFill>
                  <a:srgbClr val="FFFF00"/>
                </a:solidFill>
                <a:latin typeface="Arial Black" pitchFamily="34" charset="0"/>
                <a:cs typeface="ABTT Geetanjali" pitchFamily="2" charset="0"/>
              </a:rPr>
              <a:t>GYMNOSPERM : INTRODUCTION</a:t>
            </a:r>
            <a:endParaRPr lang="en-IN" sz="3200" dirty="0">
              <a:solidFill>
                <a:srgbClr val="FFFF00"/>
              </a:solidFill>
              <a:latin typeface="Arial Black" pitchFamily="34" charset="0"/>
              <a:cs typeface="ABTT Geetanjali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221715"/>
            <a:ext cx="8352928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Gymnosperms are a group of plants which produced seeds that are not enclosed within the fruit. </a:t>
            </a:r>
          </a:p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The term </a:t>
            </a: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“gymnosperm” 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derived from two Greek words </a:t>
            </a:r>
            <a:r>
              <a:rPr lang="en-IN" sz="2400" b="1" i="1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gymnos</a:t>
            </a:r>
            <a:r>
              <a:rPr lang="en-IN" sz="2400" b="1" i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means naked and </a:t>
            </a:r>
            <a:r>
              <a:rPr lang="en-IN" sz="2400" b="1" i="1" dirty="0" err="1" smtClean="0">
                <a:latin typeface="Arial" pitchFamily="34" charset="0"/>
                <a:cs typeface="Arial" pitchFamily="34" charset="0"/>
              </a:rPr>
              <a:t>sperma</a:t>
            </a:r>
            <a:r>
              <a:rPr lang="en-IN" sz="24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means seed.</a:t>
            </a:r>
          </a:p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The word “gymnosperm” was first used by Theophrastus in 300 B.C. in his book “Enquiry into Pants”.</a:t>
            </a:r>
          </a:p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The seed plants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Spermatophyta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or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Phanerogams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are grouped into two major groups on the basis of protection afforded to the ovule before and after fertilization, viz. </a:t>
            </a:r>
            <a:r>
              <a:rPr lang="en-I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Gymnosperms 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IN" sz="2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Angiosperms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The ovules of gymnosperms freely exposed before and after fertilization.</a:t>
            </a:r>
          </a:p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They are not enclosed by ovary, </a:t>
            </a:r>
            <a:r>
              <a:rPr lang="en-IN" sz="2400" dirty="0" err="1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hench</a:t>
            </a:r>
            <a:r>
              <a:rPr lang="en-IN" sz="2400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 fruits are absent in gymnosperms. </a:t>
            </a:r>
          </a:p>
          <a:p>
            <a:pPr marL="360363" lvl="0" indent="-360363">
              <a:spcBef>
                <a:spcPct val="20000"/>
              </a:spcBef>
              <a:buClr>
                <a:schemeClr val="tx2"/>
              </a:buClr>
              <a:buSzPct val="95000"/>
              <a:buFont typeface="Wingdings" pitchFamily="2" charset="2"/>
              <a:buChar char="q"/>
            </a:pPr>
            <a:endParaRPr lang="en-IN" sz="2200" dirty="0" smtClean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3239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528763" algn="l"/>
              </a:tabLst>
            </a:pPr>
            <a:r>
              <a:rPr lang="en-IN" sz="3200" dirty="0" smtClean="0">
                <a:solidFill>
                  <a:srgbClr val="FFFF00"/>
                </a:solidFill>
                <a:latin typeface="Arial Black" pitchFamily="34" charset="0"/>
              </a:rPr>
              <a:t>CHARACTERISTICS OF GYMNOSPERMS</a:t>
            </a:r>
            <a:endParaRPr lang="en-IN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260049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Plants are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sporophytic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True roots. stems and leaves are present. Majority are tall woody, perennial and evergreen plants, rarely shrubs.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Plants are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heterosporous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Microspore produces male gametophytes and megaspore produces female gametophytes.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Vascular bundles in stem are conjoint, collateral and open.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Vessels are absent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except order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Gnetales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Companion cells are altogether absent.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Secondary growth present.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Leaves are of two types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(dimorphic).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Brown scale leaves and green foliage leaves.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Flowers are unisexual, simple, reduced naked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ie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Without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perianth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(true flowers absent)     </a:t>
            </a:r>
            <a:endParaRPr lang="en-IN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3239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528763" algn="l"/>
              </a:tabLst>
            </a:pPr>
            <a:r>
              <a:rPr lang="en-IN" sz="3200" dirty="0" smtClean="0">
                <a:solidFill>
                  <a:srgbClr val="FFFF00"/>
                </a:solidFill>
                <a:latin typeface="Arial Black" pitchFamily="34" charset="0"/>
              </a:rPr>
              <a:t>CHARACTERISTICS OF GYMNOSPERMS</a:t>
            </a:r>
            <a:endParaRPr lang="en-IN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260049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Male flowers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are known as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microspophylls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female flowers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known as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megasporophylls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 Generally micro and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megasporophylls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are aggregated into cones or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strobilli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Megasporangia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i.e. ovules are directly borne on the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megasporophylls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, so that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ovules remains uncovered i.e. not enclosed within the ovary.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Ovule is generally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orthotropous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IN" sz="2400" dirty="0" err="1" smtClean="0">
                <a:latin typeface="Arial" pitchFamily="34" charset="0"/>
                <a:cs typeface="Arial" pitchFamily="34" charset="0"/>
              </a:rPr>
              <a:t>unitegmic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with three layers.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Pollination takes place by wind </a:t>
            </a:r>
            <a:r>
              <a:rPr lang="en-IN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(anemophily).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At the time of pollination pollen grains are directly carried by wind to the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micropyle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of the ovule.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Gametophytes are much smaller, reduced but more conspicuous than angiosperms.</a:t>
            </a:r>
            <a:endParaRPr lang="en-IN" sz="24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6512" y="32394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1528763" algn="l"/>
              </a:tabLst>
            </a:pPr>
            <a:r>
              <a:rPr lang="en-IN" sz="3200" dirty="0" smtClean="0">
                <a:solidFill>
                  <a:srgbClr val="FFFF00"/>
                </a:solidFill>
                <a:latin typeface="Arial Black" pitchFamily="34" charset="0"/>
              </a:rPr>
              <a:t>CHARACTERISTICS OF GYMNOSPERMS</a:t>
            </a:r>
            <a:endParaRPr lang="en-IN" sz="32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260049"/>
            <a:ext cx="864096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Male gametophyte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consists of one or two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prothallial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cells, a tube nucleus, a stalk cell (except </a:t>
            </a:r>
            <a:r>
              <a:rPr lang="en-IN" sz="2400" i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Gnetum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 and two male gametes.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latin typeface="Arial" pitchFamily="34" charset="0"/>
                <a:cs typeface="Arial" pitchFamily="34" charset="0"/>
              </a:rPr>
              <a:t>Female gametophyte 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multicellular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structure bearing one or more archegonia (except </a:t>
            </a:r>
            <a:r>
              <a:rPr lang="en-IN" sz="2400" i="1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Gnetum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Endosperm formation takes place before fertilization, so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endosperm tissue is haploid.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Fertilization occurs by pollen tube (</a:t>
            </a: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siphonogamy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). </a:t>
            </a:r>
            <a:r>
              <a:rPr lang="en-IN" sz="2400" dirty="0" smtClean="0">
                <a:latin typeface="Arial" pitchFamily="34" charset="0"/>
                <a:cs typeface="Arial" pitchFamily="34" charset="0"/>
              </a:rPr>
              <a:t>Double fertilization is absent.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err="1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Polyembryony</a:t>
            </a: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is the usual feature.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Number of cotyledons varies from one to many.</a:t>
            </a:r>
          </a:p>
          <a:p>
            <a:pPr marL="360363" indent="-360363">
              <a:buClr>
                <a:schemeClr val="tx2"/>
              </a:buClr>
              <a:buFont typeface="Wingdings" pitchFamily="2" charset="2"/>
              <a:buChar char="q"/>
              <a:tabLst>
                <a:tab pos="1528763" algn="l"/>
              </a:tabLst>
            </a:pPr>
            <a:r>
              <a:rPr lang="en-IN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True seeds are always present. </a:t>
            </a:r>
            <a:r>
              <a:rPr lang="en-IN" sz="2400" b="1" dirty="0" smtClean="0">
                <a:latin typeface="Arial" pitchFamily="34" charset="0"/>
                <a:cs typeface="Arial" pitchFamily="34" charset="0"/>
              </a:rPr>
              <a:t>Seeds are borne naked i.e. not enclosed within the fruits. </a:t>
            </a:r>
            <a:endParaRPr lang="en-IN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. Khagendra K Nath\Desktop\Drone Picture and Videos\DJI_0077 - 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-27384"/>
            <a:ext cx="9180512" cy="6885384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47664" y="4221088"/>
            <a:ext cx="640871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/>
                <a:solidFill>
                  <a:schemeClr val="accent3"/>
                </a:solidFill>
                <a:effectLst/>
              </a:rPr>
              <a:t>THANK YOU</a:t>
            </a:r>
            <a:endParaRPr lang="en-US" sz="7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70614" y="2967334"/>
            <a:ext cx="403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n-IN" sz="5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79634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n-IN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 spd="med" advClick="0" advTm="14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613</TotalTime>
  <Words>441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Slide 1</vt:lpstr>
      <vt:lpstr>Slide 2</vt:lpstr>
      <vt:lpstr>Slide 3</vt:lpstr>
      <vt:lpstr>Slide 4</vt:lpstr>
      <vt:lpstr>Slide 5</vt:lpstr>
      <vt:lpstr>Slide 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Khagendra K Nath</dc:creator>
  <cp:lastModifiedBy>Dr. Khagendra K Nath</cp:lastModifiedBy>
  <cp:revision>64</cp:revision>
  <dcterms:created xsi:type="dcterms:W3CDTF">2017-12-15T14:37:04Z</dcterms:created>
  <dcterms:modified xsi:type="dcterms:W3CDTF">2017-12-18T14:43:26Z</dcterms:modified>
</cp:coreProperties>
</file>